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67" r:id="rId18"/>
    <p:sldId id="268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Telegraf" panose="020B0604020202020204" charset="0"/>
      <p:regular r:id="rId21"/>
    </p:embeddedFont>
    <p:embeddedFont>
      <p:font typeface="Telegraf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22" autoAdjust="0"/>
  </p:normalViewPr>
  <p:slideViewPr>
    <p:cSldViewPr>
      <p:cViewPr>
        <p:scale>
          <a:sx n="34" d="100"/>
          <a:sy n="34" d="100"/>
        </p:scale>
        <p:origin x="1629" y="2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4090580" y="1660603"/>
            <a:ext cx="14900141" cy="17252795"/>
          </a:xfrm>
          <a:custGeom>
            <a:avLst/>
            <a:gdLst/>
            <a:ahLst/>
            <a:cxnLst/>
            <a:rect l="l" t="t" r="r" b="b"/>
            <a:pathLst>
              <a:path w="14900141" h="17252795">
                <a:moveTo>
                  <a:pt x="0" y="0"/>
                </a:moveTo>
                <a:lnTo>
                  <a:pt x="14900141" y="0"/>
                </a:lnTo>
                <a:lnTo>
                  <a:pt x="14900141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359490" y="3499780"/>
            <a:ext cx="11569020" cy="1643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Arimo"/>
              </a:rPr>
              <a:t>Project Name: </a:t>
            </a:r>
            <a:r>
              <a:rPr lang="en-US" sz="4800" dirty="0" err="1">
                <a:solidFill>
                  <a:srgbClr val="FFFFFF"/>
                </a:solidFill>
                <a:latin typeface="Arimo"/>
              </a:rPr>
              <a:t>EduPredi</a:t>
            </a:r>
            <a:r>
              <a:rPr lang="en-US" sz="4800" dirty="0">
                <a:solidFill>
                  <a:srgbClr val="FFFFFF"/>
                </a:solidFill>
                <a:latin typeface="Arimo"/>
              </a:rPr>
              <a:t> </a:t>
            </a:r>
          </a:p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Arimo"/>
              </a:rPr>
              <a:t>Developed by: Meaad Farag Bayuosef:</a:t>
            </a:r>
          </a:p>
        </p:txBody>
      </p:sp>
      <p:sp>
        <p:nvSpPr>
          <p:cNvPr id="5" name="AutoShape 5"/>
          <p:cNvSpPr/>
          <p:nvPr/>
        </p:nvSpPr>
        <p:spPr>
          <a:xfrm>
            <a:off x="3057474" y="9267825"/>
            <a:ext cx="12173052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6623245" y="4025956"/>
            <a:ext cx="14900141" cy="17252795"/>
          </a:xfrm>
          <a:custGeom>
            <a:avLst/>
            <a:gdLst/>
            <a:ahLst/>
            <a:cxnLst/>
            <a:rect l="l" t="t" r="r" b="b"/>
            <a:pathLst>
              <a:path w="14900141" h="17252795">
                <a:moveTo>
                  <a:pt x="0" y="0"/>
                </a:moveTo>
                <a:lnTo>
                  <a:pt x="14900140" y="0"/>
                </a:lnTo>
                <a:lnTo>
                  <a:pt x="14900140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062005" y="0"/>
            <a:ext cx="6950459" cy="10287000"/>
          </a:xfrm>
          <a:custGeom>
            <a:avLst/>
            <a:gdLst/>
            <a:ahLst/>
            <a:cxnLst/>
            <a:rect l="l" t="t" r="r" b="b"/>
            <a:pathLst>
              <a:path w="6950459" h="10287000">
                <a:moveTo>
                  <a:pt x="0" y="0"/>
                </a:moveTo>
                <a:lnTo>
                  <a:pt x="6950459" y="0"/>
                </a:lnTo>
                <a:lnTo>
                  <a:pt x="69504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629" r="-4571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26825" y="160682"/>
            <a:ext cx="9152848" cy="86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14"/>
              </a:lnSpc>
            </a:pPr>
            <a:r>
              <a:rPr lang="en-US" sz="5499">
                <a:solidFill>
                  <a:srgbClr val="FFFFFF"/>
                </a:solidFill>
                <a:latin typeface="Telegraf Bold"/>
              </a:rPr>
              <a:t>Challenges and Solutions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759" y="700153"/>
            <a:ext cx="13595291" cy="975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4"/>
              </a:lnSpc>
            </a:pPr>
            <a:endParaRPr/>
          </a:p>
          <a:p>
            <a:pPr algn="l">
              <a:lnSpc>
                <a:spcPts val="4864"/>
              </a:lnSpc>
            </a:pPr>
            <a:r>
              <a:rPr lang="en-US" sz="3200" u="none" strike="noStrike">
                <a:solidFill>
                  <a:srgbClr val="FFFFFF"/>
                </a:solidFill>
                <a:latin typeface="Telegraf Bold"/>
              </a:rPr>
              <a:t>Challenges: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Data Quality and Diversity: Ensuring high-quality data and handling various data types (numerical, categorical).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Model Flexibility: Adapting predictive models to different educational datasets.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Usability: Creating a user-friendly interface for non-technical users.</a:t>
            </a:r>
          </a:p>
          <a:p>
            <a:pPr algn="l">
              <a:lnSpc>
                <a:spcPts val="4864"/>
              </a:lnSpc>
            </a:pPr>
            <a:endParaRPr lang="en-US" sz="3200" u="none" strike="noStrike">
              <a:solidFill>
                <a:srgbClr val="FFFFFF"/>
              </a:solidFill>
              <a:latin typeface="Telegraf"/>
            </a:endParaRPr>
          </a:p>
          <a:p>
            <a:pPr algn="l">
              <a:lnSpc>
                <a:spcPts val="4864"/>
              </a:lnSpc>
            </a:pPr>
            <a:r>
              <a:rPr lang="en-US" sz="3200" u="none" strike="noStrike">
                <a:solidFill>
                  <a:srgbClr val="FFFFFF"/>
                </a:solidFill>
                <a:latin typeface="Telegraf Bold"/>
              </a:rPr>
              <a:t>Solutions: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Robust Data Preprocessing: Implemented feature scaling and encoding to improve data quality.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Multiple Algorithms: Integrated Decision Tree ID3, C4.5, and Linear Regression to handle diverse data types.</a:t>
            </a:r>
          </a:p>
          <a:p>
            <a:pPr marL="690881" lvl="1" indent="-345440" algn="l">
              <a:lnSpc>
                <a:spcPts val="4864"/>
              </a:lnSpc>
              <a:buAutoNum type="arabicPeriod"/>
            </a:pPr>
            <a:r>
              <a:rPr lang="en-US" sz="3200" u="none" strike="noStrike">
                <a:solidFill>
                  <a:srgbClr val="FFFFFF"/>
                </a:solidFill>
                <a:latin typeface="Telegraf"/>
              </a:rPr>
              <a:t>User-Centered Design: Developed an intuitive interface to ensure ease of use for educators and administrators.</a:t>
            </a:r>
          </a:p>
          <a:p>
            <a:pPr algn="l">
              <a:lnSpc>
                <a:spcPts val="4864"/>
              </a:lnSpc>
            </a:pPr>
            <a:endParaRPr lang="en-US" sz="3200" u="none" strike="noStrike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604206" y="3526402"/>
            <a:ext cx="18892206" cy="1302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79"/>
              </a:lnSpc>
              <a:spcBef>
                <a:spcPct val="0"/>
              </a:spcBef>
            </a:pPr>
            <a:r>
              <a:rPr lang="en-US" sz="7199" dirty="0">
                <a:solidFill>
                  <a:srgbClr val="FFFFFF"/>
                </a:solidFill>
                <a:latin typeface="Telegraf"/>
              </a:rPr>
              <a:t> EXPERIENCE THE EDUPREDI SYSTEM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0C2FC651-CD83-ED5F-5D8B-352F12E2D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2" y="1121331"/>
            <a:ext cx="18187196" cy="80443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3235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D3FC3631-A8E5-9D18-3C20-64D33A5A4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" y="1219200"/>
            <a:ext cx="18132973" cy="784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50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4D71A5F6-F378-A2BD-5F19-D1252E12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6" y="952255"/>
            <a:ext cx="18006408" cy="838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7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B838FC20-B3C3-1C13-4EB2-F413B8E46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79" y="723900"/>
            <a:ext cx="18011841" cy="90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12B7B951-8C85-AB94-F4D4-00B014AF7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1" y="914400"/>
            <a:ext cx="18023877" cy="84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96161" y="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5" y="0"/>
                </a:lnTo>
                <a:lnTo>
                  <a:pt x="451594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890" b="-158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96161" y="5143500"/>
            <a:ext cx="4515945" cy="5143500"/>
          </a:xfrm>
          <a:custGeom>
            <a:avLst/>
            <a:gdLst/>
            <a:ahLst/>
            <a:cxnLst/>
            <a:rect l="l" t="t" r="r" b="b"/>
            <a:pathLst>
              <a:path w="4515945" h="5143500">
                <a:moveTo>
                  <a:pt x="0" y="0"/>
                </a:moveTo>
                <a:lnTo>
                  <a:pt x="4515945" y="0"/>
                </a:lnTo>
                <a:lnTo>
                  <a:pt x="451594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422" r="-354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-3724397" y="4973787"/>
            <a:ext cx="9506193" cy="416209"/>
            <a:chOff x="0" y="0"/>
            <a:chExt cx="2503689" cy="10961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503689" cy="109619"/>
            </a:xfrm>
            <a:custGeom>
              <a:avLst/>
              <a:gdLst/>
              <a:ahLst/>
              <a:cxnLst/>
              <a:rect l="l" t="t" r="r" b="b"/>
              <a:pathLst>
                <a:path w="2503689" h="109619">
                  <a:moveTo>
                    <a:pt x="0" y="0"/>
                  </a:moveTo>
                  <a:lnTo>
                    <a:pt x="2503689" y="0"/>
                  </a:lnTo>
                  <a:lnTo>
                    <a:pt x="2503689" y="109619"/>
                  </a:lnTo>
                  <a:lnTo>
                    <a:pt x="0" y="109619"/>
                  </a:lnTo>
                  <a:close/>
                </a:path>
              </a:pathLst>
            </a:custGeom>
            <a:solidFill>
              <a:srgbClr val="06522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76200"/>
              <a:ext cx="2503689" cy="1858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650901" y="1971327"/>
            <a:ext cx="5630616" cy="1110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2"/>
              </a:lnSpc>
            </a:pPr>
            <a:r>
              <a:rPr lang="en-US" sz="7099">
                <a:solidFill>
                  <a:srgbClr val="000000"/>
                </a:solidFill>
                <a:latin typeface="Telegraf Bold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24884" y="1828452"/>
            <a:ext cx="11313267" cy="8106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endParaRPr/>
          </a:p>
          <a:p>
            <a:pPr algn="l">
              <a:lnSpc>
                <a:spcPts val="6384"/>
              </a:lnSpc>
            </a:pPr>
            <a:endParaRPr/>
          </a:p>
          <a:p>
            <a:pPr algn="l">
              <a:lnSpc>
                <a:spcPts val="6384"/>
              </a:lnSpc>
            </a:pPr>
            <a:r>
              <a:rPr lang="en-US" sz="4200">
                <a:solidFill>
                  <a:srgbClr val="000000"/>
                </a:solidFill>
                <a:latin typeface="Telegraf"/>
              </a:rPr>
              <a:t>EduPredi showcases the benefits of predictive analytics in education, providing valuable insights into student performance with advanced machine learning models. Its user-friendly interface and flexible data handling make it a practical tool for enhancing educational outcomes.</a:t>
            </a:r>
          </a:p>
          <a:p>
            <a:pPr algn="l">
              <a:lnSpc>
                <a:spcPts val="6384"/>
              </a:lnSpc>
            </a:pPr>
            <a:endParaRPr lang="en-US" sz="4200">
              <a:solidFill>
                <a:srgbClr val="000000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0946" y="4308117"/>
            <a:ext cx="9606107" cy="1245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63"/>
              </a:lnSpc>
              <a:spcBef>
                <a:spcPct val="0"/>
              </a:spcBef>
            </a:pPr>
            <a:r>
              <a:rPr lang="en-US" sz="6831">
                <a:solidFill>
                  <a:srgbClr val="FFFFFF"/>
                </a:solidFill>
                <a:latin typeface="Telegraf Bold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8100000">
            <a:off x="-6892714" y="1660603"/>
            <a:ext cx="14900141" cy="17252795"/>
          </a:xfrm>
          <a:custGeom>
            <a:avLst/>
            <a:gdLst/>
            <a:ahLst/>
            <a:cxnLst/>
            <a:rect l="l" t="t" r="r" b="b"/>
            <a:pathLst>
              <a:path w="14900141" h="17252795">
                <a:moveTo>
                  <a:pt x="0" y="0"/>
                </a:moveTo>
                <a:lnTo>
                  <a:pt x="14900141" y="0"/>
                </a:lnTo>
                <a:lnTo>
                  <a:pt x="14900141" y="17252794"/>
                </a:lnTo>
                <a:lnTo>
                  <a:pt x="0" y="17252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8100000">
            <a:off x="11534543" y="-9357688"/>
            <a:ext cx="14900141" cy="17252795"/>
          </a:xfrm>
          <a:custGeom>
            <a:avLst/>
            <a:gdLst/>
            <a:ahLst/>
            <a:cxnLst/>
            <a:rect l="l" t="t" r="r" b="b"/>
            <a:pathLst>
              <a:path w="14900141" h="17252795">
                <a:moveTo>
                  <a:pt x="0" y="0"/>
                </a:moveTo>
                <a:lnTo>
                  <a:pt x="14900141" y="0"/>
                </a:lnTo>
                <a:lnTo>
                  <a:pt x="14900141" y="17252795"/>
                </a:lnTo>
                <a:lnTo>
                  <a:pt x="0" y="17252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5400000">
            <a:off x="-3027656" y="1945382"/>
            <a:ext cx="11358362" cy="5714998"/>
          </a:xfrm>
          <a:custGeom>
            <a:avLst/>
            <a:gdLst/>
            <a:ahLst/>
            <a:cxnLst/>
            <a:rect l="l" t="t" r="r" b="b"/>
            <a:pathLst>
              <a:path w="11358362" h="6815017">
                <a:moveTo>
                  <a:pt x="0" y="0"/>
                </a:moveTo>
                <a:lnTo>
                  <a:pt x="11358362" y="0"/>
                </a:lnTo>
                <a:lnTo>
                  <a:pt x="11358362" y="6815018"/>
                </a:lnTo>
                <a:lnTo>
                  <a:pt x="0" y="6815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971800" y="938747"/>
            <a:ext cx="19040101" cy="812018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52400" y="2095500"/>
            <a:ext cx="7553057" cy="1077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27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FFFFFF"/>
                </a:solidFill>
                <a:latin typeface="Telegraf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835828" y="325545"/>
            <a:ext cx="12991770" cy="53035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67"/>
              </a:lnSpc>
            </a:pPr>
            <a:r>
              <a:rPr lang="en-US" sz="4000" b="1" dirty="0" err="1">
                <a:latin typeface="Telegraf"/>
              </a:rPr>
              <a:t>EduPredi</a:t>
            </a:r>
            <a:r>
              <a:rPr lang="en-US" sz="4000" b="1" dirty="0">
                <a:latin typeface="Telegraf"/>
              </a:rPr>
              <a:t> stands for "Educational Prediction System." The name reflects the project's primary goal of predicting student performance using advanced machine learning techniques. By combining "Edu" (Education) with "</a:t>
            </a:r>
            <a:r>
              <a:rPr lang="en-US" sz="4000" b="1" dirty="0" err="1">
                <a:latin typeface="Telegraf"/>
              </a:rPr>
              <a:t>Predi</a:t>
            </a:r>
            <a:r>
              <a:rPr lang="en-US" sz="4000" b="1" dirty="0">
                <a:latin typeface="Telegraf"/>
              </a:rPr>
              <a:t>" (Prediction), the name </a:t>
            </a:r>
            <a:r>
              <a:rPr lang="en-US" sz="4000" b="1" dirty="0" err="1">
                <a:latin typeface="Telegraf"/>
              </a:rPr>
              <a:t>explaine</a:t>
            </a:r>
            <a:r>
              <a:rPr lang="en-US" sz="4000" b="1" dirty="0">
                <a:latin typeface="Telegraf"/>
              </a:rPr>
              <a:t> its purpose: to provide educators with predictive insights to support student success.</a:t>
            </a:r>
          </a:p>
        </p:txBody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E2B83A9A-02E3-3608-DD94-2F7E4192FAC5}"/>
              </a:ext>
            </a:extLst>
          </p:cNvPr>
          <p:cNvSpPr/>
          <p:nvPr/>
        </p:nvSpPr>
        <p:spPr>
          <a:xfrm>
            <a:off x="6297381" y="6536571"/>
            <a:ext cx="11990619" cy="4364465"/>
          </a:xfrm>
          <a:custGeom>
            <a:avLst/>
            <a:gdLst/>
            <a:ahLst/>
            <a:cxnLst/>
            <a:rect l="l" t="t" r="r" b="b"/>
            <a:pathLst>
              <a:path w="13895619" h="5037162">
                <a:moveTo>
                  <a:pt x="0" y="0"/>
                </a:moveTo>
                <a:lnTo>
                  <a:pt x="13895618" y="0"/>
                </a:lnTo>
                <a:lnTo>
                  <a:pt x="13895618" y="5037162"/>
                </a:lnTo>
                <a:lnTo>
                  <a:pt x="0" y="50371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0246" y="0"/>
            <a:ext cx="10067754" cy="10334412"/>
            <a:chOff x="0" y="0"/>
            <a:chExt cx="2651589" cy="272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51590" cy="2721820"/>
            </a:xfrm>
            <a:custGeom>
              <a:avLst/>
              <a:gdLst/>
              <a:ahLst/>
              <a:cxnLst/>
              <a:rect l="l" t="t" r="r" b="b"/>
              <a:pathLst>
                <a:path w="2651590" h="2721820">
                  <a:moveTo>
                    <a:pt x="0" y="0"/>
                  </a:moveTo>
                  <a:lnTo>
                    <a:pt x="2651590" y="0"/>
                  </a:lnTo>
                  <a:lnTo>
                    <a:pt x="2651590" y="2721820"/>
                  </a:lnTo>
                  <a:lnTo>
                    <a:pt x="0" y="2721820"/>
                  </a:lnTo>
                  <a:close/>
                </a:path>
              </a:pathLst>
            </a:custGeom>
            <a:gradFill rotWithShape="1">
              <a:gsLst>
                <a:gs pos="0">
                  <a:srgbClr val="42A466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651589" cy="2798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05392" y="4529370"/>
            <a:ext cx="6826955" cy="5805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699">
                <a:solidFill>
                  <a:srgbClr val="000000"/>
                </a:solidFill>
                <a:latin typeface="Telegraf"/>
              </a:rPr>
              <a:t>Problem Statement</a:t>
            </a:r>
          </a:p>
          <a:p>
            <a:pPr algn="l">
              <a:lnSpc>
                <a:spcPts val="4180"/>
              </a:lnSpc>
            </a:pPr>
            <a:endParaRPr lang="en-US" sz="3699">
              <a:solidFill>
                <a:srgbClr val="000000"/>
              </a:solidFill>
              <a:latin typeface="Telegraf"/>
            </a:endParaRPr>
          </a:p>
          <a:p>
            <a:pPr marL="798829" lvl="1" indent="-399415" algn="l">
              <a:lnSpc>
                <a:spcPts val="4180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Telegraf"/>
              </a:rPr>
              <a:t>Educational institutions need a reliable, user-friendly system to predict student performance, helping educators tailor their teaching approaches to individual needs.</a:t>
            </a:r>
          </a:p>
          <a:p>
            <a:pPr algn="l">
              <a:lnSpc>
                <a:spcPts val="4180"/>
              </a:lnSpc>
            </a:pPr>
            <a:endParaRPr lang="en-US" sz="3699">
              <a:solidFill>
                <a:srgbClr val="000000"/>
              </a:solidFill>
              <a:latin typeface="Telegraf"/>
            </a:endParaRPr>
          </a:p>
          <a:p>
            <a:pPr algn="l">
              <a:lnSpc>
                <a:spcPts val="4180"/>
              </a:lnSpc>
            </a:pPr>
            <a:endParaRPr lang="en-US" sz="3699">
              <a:solidFill>
                <a:srgbClr val="000000"/>
              </a:solidFill>
              <a:latin typeface="Telegra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477191" y="4277657"/>
            <a:ext cx="9271335" cy="6168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72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Objectives</a:t>
            </a:r>
          </a:p>
          <a:p>
            <a:pPr marL="777240" lvl="1" indent="-388620" algn="l">
              <a:lnSpc>
                <a:spcPts val="54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Develop a web-based application for educational data processing.</a:t>
            </a:r>
          </a:p>
          <a:p>
            <a:pPr marL="777240" lvl="1" indent="-388620" algn="l">
              <a:lnSpc>
                <a:spcPts val="54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Implement machine learning models to predict student outcomes based on historical data.</a:t>
            </a:r>
          </a:p>
          <a:p>
            <a:pPr marL="777240" lvl="1" indent="-388620" algn="l">
              <a:lnSpc>
                <a:spcPts val="54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Provide a user-friendly interface for data upload and predictions.</a:t>
            </a:r>
          </a:p>
          <a:p>
            <a:pPr algn="l">
              <a:lnSpc>
                <a:spcPts val="5472"/>
              </a:lnSpc>
            </a:pPr>
            <a:endParaRPr lang="en-US" sz="3600">
              <a:solidFill>
                <a:srgbClr val="FFFFFF"/>
              </a:solidFill>
              <a:latin typeface="Telegraf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-57531"/>
            <a:ext cx="18288000" cy="4121355"/>
          </a:xfrm>
          <a:custGeom>
            <a:avLst/>
            <a:gdLst/>
            <a:ahLst/>
            <a:cxnLst/>
            <a:rect l="l" t="t" r="r" b="b"/>
            <a:pathLst>
              <a:path w="18288000" h="4121355">
                <a:moveTo>
                  <a:pt x="0" y="0"/>
                </a:moveTo>
                <a:lnTo>
                  <a:pt x="18288000" y="0"/>
                </a:lnTo>
                <a:lnTo>
                  <a:pt x="18288000" y="4121356"/>
                </a:lnTo>
                <a:lnTo>
                  <a:pt x="0" y="4121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801" b="-7480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8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952845" y="464436"/>
            <a:ext cx="12262608" cy="9331833"/>
            <a:chOff x="0" y="0"/>
            <a:chExt cx="3229658" cy="2457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29658" cy="2457767"/>
            </a:xfrm>
            <a:custGeom>
              <a:avLst/>
              <a:gdLst/>
              <a:ahLst/>
              <a:cxnLst/>
              <a:rect l="l" t="t" r="r" b="b"/>
              <a:pathLst>
                <a:path w="3229658" h="2457767">
                  <a:moveTo>
                    <a:pt x="0" y="0"/>
                  </a:moveTo>
                  <a:lnTo>
                    <a:pt x="3229658" y="0"/>
                  </a:lnTo>
                  <a:lnTo>
                    <a:pt x="3229658" y="2457767"/>
                  </a:lnTo>
                  <a:lnTo>
                    <a:pt x="0" y="2457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229658" cy="2533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9162562" y="435861"/>
            <a:ext cx="7695069" cy="9636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5"/>
              </a:lnSpc>
            </a:pPr>
            <a:r>
              <a:rPr lang="en-US" sz="4199">
                <a:solidFill>
                  <a:srgbClr val="000000"/>
                </a:solidFill>
                <a:latin typeface="Telegraf Bold"/>
              </a:rPr>
              <a:t>Methodology</a:t>
            </a:r>
          </a:p>
          <a:p>
            <a:pPr algn="l">
              <a:lnSpc>
                <a:spcPts val="4745"/>
              </a:lnSpc>
            </a:pPr>
            <a:endParaRPr lang="en-US" sz="4199">
              <a:solidFill>
                <a:srgbClr val="000000"/>
              </a:solidFill>
              <a:latin typeface="Telegraf Bold"/>
            </a:endParaRPr>
          </a:p>
          <a:p>
            <a:pPr marL="906775" lvl="1" indent="-453388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elegraf Bold"/>
              </a:rPr>
              <a:t>Technologies Used: Django for web framework, Pandas and Scikit-Learn for data processing and machine learning.</a:t>
            </a:r>
          </a:p>
          <a:p>
            <a:pPr algn="l">
              <a:lnSpc>
                <a:spcPts val="4745"/>
              </a:lnSpc>
            </a:pPr>
            <a:endParaRPr lang="en-US" sz="4199">
              <a:solidFill>
                <a:srgbClr val="000000"/>
              </a:solidFill>
              <a:latin typeface="Telegraf Bold"/>
            </a:endParaRPr>
          </a:p>
          <a:p>
            <a:pPr marL="906775" lvl="1" indent="-453388" algn="l">
              <a:lnSpc>
                <a:spcPts val="4745"/>
              </a:lnSpc>
              <a:buFont typeface="Arial"/>
              <a:buChar char="•"/>
            </a:pPr>
            <a:r>
              <a:rPr lang="en-US" sz="4199">
                <a:solidFill>
                  <a:srgbClr val="000000"/>
                </a:solidFill>
                <a:latin typeface="Telegraf Bold"/>
              </a:rPr>
              <a:t>Model Selection: Incorporating diverse algorithms to handle different data types and enhance prediction accuracy.</a:t>
            </a:r>
          </a:p>
          <a:p>
            <a:pPr algn="l">
              <a:lnSpc>
                <a:spcPts val="4519"/>
              </a:lnSpc>
            </a:pPr>
            <a:endParaRPr lang="en-US" sz="4199">
              <a:solidFill>
                <a:srgbClr val="000000"/>
              </a:solidFill>
              <a:latin typeface="Telegraf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-717123" y="4810579"/>
            <a:ext cx="1143484" cy="702969"/>
            <a:chOff x="0" y="0"/>
            <a:chExt cx="332348" cy="204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717123" y="1280012"/>
            <a:ext cx="1143484" cy="702969"/>
            <a:chOff x="0" y="0"/>
            <a:chExt cx="332348" cy="20431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717123" y="8131181"/>
            <a:ext cx="1143484" cy="702969"/>
            <a:chOff x="0" y="0"/>
            <a:chExt cx="332348" cy="20431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32348" cy="204315"/>
            </a:xfrm>
            <a:custGeom>
              <a:avLst/>
              <a:gdLst/>
              <a:ahLst/>
              <a:cxnLst/>
              <a:rect l="l" t="t" r="r" b="b"/>
              <a:pathLst>
                <a:path w="332348" h="204315">
                  <a:moveTo>
                    <a:pt x="0" y="0"/>
                  </a:moveTo>
                  <a:lnTo>
                    <a:pt x="332348" y="0"/>
                  </a:lnTo>
                  <a:lnTo>
                    <a:pt x="332348" y="204315"/>
                  </a:lnTo>
                  <a:lnTo>
                    <a:pt x="0" y="2043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32348" cy="2805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26360" y="437784"/>
            <a:ext cx="7748123" cy="8043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499" spc="83" dirty="0">
                <a:solidFill>
                  <a:srgbClr val="FFFFFF"/>
                </a:solidFill>
                <a:latin typeface="Telegraf Bold"/>
              </a:rPr>
              <a:t>Key Features</a:t>
            </a:r>
          </a:p>
          <a:p>
            <a:pPr algn="ctr">
              <a:lnSpc>
                <a:spcPts val="4835"/>
              </a:lnSpc>
            </a:pPr>
            <a:endParaRPr lang="en-US" sz="3499" spc="83" dirty="0">
              <a:solidFill>
                <a:srgbClr val="FFFFFF"/>
              </a:solidFill>
              <a:latin typeface="Telegraf Bold"/>
            </a:endParaRPr>
          </a:p>
          <a:p>
            <a:pPr marL="669285" lvl="1" indent="-334642" algn="l">
              <a:lnSpc>
                <a:spcPts val="4835"/>
              </a:lnSpc>
              <a:buFont typeface="Arial"/>
              <a:buChar char="•"/>
            </a:pPr>
            <a:r>
              <a:rPr lang="en-US" sz="3099" spc="74" dirty="0">
                <a:solidFill>
                  <a:srgbClr val="FFFFFF"/>
                </a:solidFill>
                <a:latin typeface="Telegraf"/>
              </a:rPr>
              <a:t>Multiple Prediction Models: Decision Tree Id3, Decision Tree C4.5, And Linear Regression.</a:t>
            </a:r>
          </a:p>
          <a:p>
            <a:pPr algn="l">
              <a:lnSpc>
                <a:spcPts val="4835"/>
              </a:lnSpc>
            </a:pPr>
            <a:endParaRPr lang="en-US" sz="3099" spc="74" dirty="0">
              <a:solidFill>
                <a:srgbClr val="FFFFFF"/>
              </a:solidFill>
              <a:latin typeface="Telegraf"/>
            </a:endParaRPr>
          </a:p>
          <a:p>
            <a:pPr marL="669285" lvl="1" indent="-334642" algn="l">
              <a:lnSpc>
                <a:spcPts val="4835"/>
              </a:lnSpc>
              <a:buFont typeface="Arial"/>
              <a:buChar char="•"/>
            </a:pPr>
            <a:r>
              <a:rPr lang="en-US" sz="3099" spc="74" dirty="0">
                <a:solidFill>
                  <a:srgbClr val="FFFFFF"/>
                </a:solidFill>
                <a:latin typeface="Telegraf"/>
              </a:rPr>
              <a:t>User-friendly Interface: Simplified For Use By Educators, Students, And Parents.</a:t>
            </a:r>
          </a:p>
          <a:p>
            <a:pPr algn="l">
              <a:lnSpc>
                <a:spcPts val="4835"/>
              </a:lnSpc>
            </a:pPr>
            <a:endParaRPr lang="en-US" sz="3099" spc="74" dirty="0">
              <a:solidFill>
                <a:srgbClr val="FFFFFF"/>
              </a:solidFill>
              <a:latin typeface="Telegraf"/>
            </a:endParaRPr>
          </a:p>
          <a:p>
            <a:pPr marL="669285" lvl="1" indent="-334642" algn="l">
              <a:lnSpc>
                <a:spcPts val="4835"/>
              </a:lnSpc>
              <a:buFont typeface="Arial"/>
              <a:buChar char="•"/>
            </a:pPr>
            <a:r>
              <a:rPr lang="en-US" sz="3099" spc="74" dirty="0">
                <a:solidFill>
                  <a:srgbClr val="FFFFFF"/>
                </a:solidFill>
                <a:latin typeface="Telegraf"/>
              </a:rPr>
              <a:t>Flexible Data Handling: Users Can Upload Their Datasets For Predictions.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-342900"/>
            <a:ext cx="18288000" cy="10972800"/>
          </a:xfrm>
          <a:custGeom>
            <a:avLst/>
            <a:gdLst/>
            <a:ahLst/>
            <a:cxnLst/>
            <a:rect l="l" t="t" r="r" b="b"/>
            <a:pathLst>
              <a:path w="18288000" h="10972800">
                <a:moveTo>
                  <a:pt x="0" y="0"/>
                </a:moveTo>
                <a:lnTo>
                  <a:pt x="18288000" y="0"/>
                </a:lnTo>
                <a:lnTo>
                  <a:pt x="18288000" y="10972800"/>
                </a:lnTo>
                <a:lnTo>
                  <a:pt x="0" y="1097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9944" y="757363"/>
            <a:ext cx="16648112" cy="8772274"/>
          </a:xfrm>
          <a:custGeom>
            <a:avLst/>
            <a:gdLst/>
            <a:ahLst/>
            <a:cxnLst/>
            <a:rect l="l" t="t" r="r" b="b"/>
            <a:pathLst>
              <a:path w="16648112" h="8772274">
                <a:moveTo>
                  <a:pt x="0" y="0"/>
                </a:moveTo>
                <a:lnTo>
                  <a:pt x="16648112" y="0"/>
                </a:lnTo>
                <a:lnTo>
                  <a:pt x="16648112" y="8772274"/>
                </a:lnTo>
                <a:lnTo>
                  <a:pt x="0" y="8772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9414" y="676900"/>
            <a:ext cx="14249172" cy="8933200"/>
          </a:xfrm>
          <a:custGeom>
            <a:avLst/>
            <a:gdLst/>
            <a:ahLst/>
            <a:cxnLst/>
            <a:rect l="l" t="t" r="r" b="b"/>
            <a:pathLst>
              <a:path w="14249172" h="8933200">
                <a:moveTo>
                  <a:pt x="0" y="0"/>
                </a:moveTo>
                <a:lnTo>
                  <a:pt x="14249172" y="0"/>
                </a:lnTo>
                <a:lnTo>
                  <a:pt x="14249172" y="8933200"/>
                </a:lnTo>
                <a:lnTo>
                  <a:pt x="0" y="8933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55221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6808" y="468381"/>
            <a:ext cx="14914383" cy="9350239"/>
          </a:xfrm>
          <a:custGeom>
            <a:avLst/>
            <a:gdLst/>
            <a:ahLst/>
            <a:cxnLst/>
            <a:rect l="l" t="t" r="r" b="b"/>
            <a:pathLst>
              <a:path w="14914383" h="9350239">
                <a:moveTo>
                  <a:pt x="0" y="0"/>
                </a:moveTo>
                <a:lnTo>
                  <a:pt x="14914384" y="0"/>
                </a:lnTo>
                <a:lnTo>
                  <a:pt x="14914384" y="9350238"/>
                </a:lnTo>
                <a:lnTo>
                  <a:pt x="0" y="93502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02617" y="5143500"/>
            <a:ext cx="13895619" cy="5037162"/>
          </a:xfrm>
          <a:custGeom>
            <a:avLst/>
            <a:gdLst/>
            <a:ahLst/>
            <a:cxnLst/>
            <a:rect l="l" t="t" r="r" b="b"/>
            <a:pathLst>
              <a:path w="13895619" h="5037162">
                <a:moveTo>
                  <a:pt x="0" y="0"/>
                </a:moveTo>
                <a:lnTo>
                  <a:pt x="13895618" y="0"/>
                </a:lnTo>
                <a:lnTo>
                  <a:pt x="13895618" y="5037162"/>
                </a:lnTo>
                <a:lnTo>
                  <a:pt x="0" y="5037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51451" y="1572611"/>
            <a:ext cx="5360144" cy="1333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17"/>
              </a:lnSpc>
            </a:pPr>
            <a:r>
              <a:rPr lang="en-US" sz="8599">
                <a:solidFill>
                  <a:srgbClr val="FFFFFF"/>
                </a:solidFill>
                <a:latin typeface="Telegraf Bold"/>
              </a:rPr>
              <a:t>Impact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523039" y="-180975"/>
            <a:ext cx="12455996" cy="5677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84"/>
              </a:lnSpc>
            </a:pPr>
            <a:endParaRPr/>
          </a:p>
          <a:p>
            <a:pPr marL="906780" lvl="1" indent="-453390" algn="l">
              <a:lnSpc>
                <a:spcPts val="6384"/>
              </a:lnSpc>
              <a:buFont typeface="Arial"/>
              <a:buChar char="•"/>
            </a:pPr>
            <a:r>
              <a:rPr lang="en-US" sz="4200" u="none" strike="noStrike">
                <a:solidFill>
                  <a:srgbClr val="7ED957"/>
                </a:solidFill>
                <a:latin typeface="Telegraf"/>
              </a:rPr>
              <a:t>Educational Improvement:</a:t>
            </a:r>
            <a:r>
              <a:rPr lang="en-US" sz="4200" u="none" strike="noStrike">
                <a:solidFill>
                  <a:srgbClr val="FFFFFF"/>
                </a:solidFill>
                <a:latin typeface="Telegraf"/>
              </a:rPr>
              <a:t> Early identification of at-risk students and tailored interventions.</a:t>
            </a:r>
          </a:p>
          <a:p>
            <a:pPr algn="l">
              <a:lnSpc>
                <a:spcPts val="6384"/>
              </a:lnSpc>
            </a:pPr>
            <a:endParaRPr lang="en-US" sz="4200" u="none" strike="noStrike">
              <a:solidFill>
                <a:srgbClr val="FFFFFF"/>
              </a:solidFill>
              <a:latin typeface="Telegraf"/>
            </a:endParaRPr>
          </a:p>
          <a:p>
            <a:pPr marL="906780" lvl="1" indent="-453390" algn="l">
              <a:lnSpc>
                <a:spcPts val="6384"/>
              </a:lnSpc>
              <a:buFont typeface="Arial"/>
              <a:buChar char="•"/>
            </a:pPr>
            <a:r>
              <a:rPr lang="en-US" sz="4200" u="none" strike="noStrike">
                <a:solidFill>
                  <a:srgbClr val="7ED957"/>
                </a:solidFill>
                <a:latin typeface="Telegraf"/>
              </a:rPr>
              <a:t>Flexible Application:</a:t>
            </a:r>
            <a:r>
              <a:rPr lang="en-US" sz="4200" u="none" strike="noStrike">
                <a:solidFill>
                  <a:srgbClr val="438C3C"/>
                </a:solidFill>
                <a:latin typeface="Telegraf"/>
              </a:rPr>
              <a:t> </a:t>
            </a:r>
            <a:r>
              <a:rPr lang="en-US" sz="4200" u="none" strike="noStrike">
                <a:solidFill>
                  <a:srgbClr val="FFFFFF"/>
                </a:solidFill>
                <a:latin typeface="Telegraf"/>
              </a:rPr>
              <a:t>Suitable for various educational environments and data types.</a:t>
            </a:r>
          </a:p>
          <a:p>
            <a:pPr algn="l">
              <a:lnSpc>
                <a:spcPts val="6384"/>
              </a:lnSpc>
            </a:pPr>
            <a:endParaRPr lang="en-US" sz="4200" u="none" strike="noStrike">
              <a:solidFill>
                <a:srgbClr val="FFFFFF"/>
              </a:solidFill>
              <a:latin typeface="Telegra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52827" y="0"/>
            <a:ext cx="7626761" cy="10334412"/>
            <a:chOff x="0" y="0"/>
            <a:chExt cx="2008694" cy="27218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08694" cy="2721820"/>
            </a:xfrm>
            <a:custGeom>
              <a:avLst/>
              <a:gdLst/>
              <a:ahLst/>
              <a:cxnLst/>
              <a:rect l="l" t="t" r="r" b="b"/>
              <a:pathLst>
                <a:path w="2008694" h="2721820">
                  <a:moveTo>
                    <a:pt x="0" y="0"/>
                  </a:moveTo>
                  <a:lnTo>
                    <a:pt x="2008694" y="0"/>
                  </a:lnTo>
                  <a:lnTo>
                    <a:pt x="2008694" y="2721820"/>
                  </a:lnTo>
                  <a:lnTo>
                    <a:pt x="0" y="2721820"/>
                  </a:lnTo>
                  <a:close/>
                </a:path>
              </a:pathLst>
            </a:custGeom>
            <a:solidFill>
              <a:srgbClr val="2F8C2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2008694" cy="2798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93346" y="3472608"/>
            <a:ext cx="8380439" cy="939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92"/>
              </a:lnSpc>
            </a:pPr>
            <a:r>
              <a:rPr lang="en-US" sz="6099">
                <a:solidFill>
                  <a:srgbClr val="000000"/>
                </a:solidFill>
                <a:latin typeface="Telegraf Bold"/>
              </a:rPr>
              <a:t>Future Directions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190924" y="-459127"/>
            <a:ext cx="11097076" cy="8074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5"/>
              </a:lnSpc>
            </a:pPr>
            <a:endParaRPr/>
          </a:p>
          <a:p>
            <a:pPr marL="820419" lvl="1" indent="-410209" algn="l">
              <a:lnSpc>
                <a:spcPts val="5775"/>
              </a:lnSpc>
              <a:buFont typeface="Arial"/>
              <a:buChar char="•"/>
            </a:pPr>
            <a:r>
              <a:rPr lang="en-US" sz="3799" u="none" strike="noStrike">
                <a:solidFill>
                  <a:srgbClr val="000000"/>
                </a:solidFill>
                <a:latin typeface="Telegraf Bold"/>
              </a:rPr>
              <a:t>Advanced Models: Integration of more sophisticated machine learning models such as neural networks.</a:t>
            </a:r>
          </a:p>
          <a:p>
            <a:pPr marL="820419" lvl="1" indent="-410209" algn="l">
              <a:lnSpc>
                <a:spcPts val="5775"/>
              </a:lnSpc>
              <a:buFont typeface="Arial"/>
              <a:buChar char="•"/>
            </a:pPr>
            <a:r>
              <a:rPr lang="en-US" sz="3799" u="none" strike="noStrike">
                <a:solidFill>
                  <a:srgbClr val="000000"/>
                </a:solidFill>
                <a:latin typeface="Telegraf Bold"/>
              </a:rPr>
              <a:t>Enhanced Data Metrics: Incorporating additional educational metrics and real-time data analysis.</a:t>
            </a:r>
          </a:p>
          <a:p>
            <a:pPr marL="820419" lvl="1" indent="-410209" algn="l">
              <a:lnSpc>
                <a:spcPts val="5775"/>
              </a:lnSpc>
              <a:buFont typeface="Arial"/>
              <a:buChar char="•"/>
            </a:pPr>
            <a:r>
              <a:rPr lang="en-US" sz="3799" u="none" strike="noStrike">
                <a:solidFill>
                  <a:srgbClr val="000000"/>
                </a:solidFill>
                <a:latin typeface="Telegraf Bold"/>
              </a:rPr>
              <a:t>Broader Data Sources: Expanding to include student engagement levels and socio-economic factors.</a:t>
            </a:r>
          </a:p>
          <a:p>
            <a:pPr algn="l">
              <a:lnSpc>
                <a:spcPts val="5775"/>
              </a:lnSpc>
            </a:pPr>
            <a:endParaRPr lang="en-US" sz="3799" u="none" strike="noStrike">
              <a:solidFill>
                <a:srgbClr val="000000"/>
              </a:solidFill>
              <a:latin typeface="Telegraf Bol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0" y="7204880"/>
            <a:ext cx="18288000" cy="3082120"/>
          </a:xfrm>
          <a:custGeom>
            <a:avLst/>
            <a:gdLst/>
            <a:ahLst/>
            <a:cxnLst/>
            <a:rect l="l" t="t" r="r" b="b"/>
            <a:pathLst>
              <a:path w="18288000" h="3082120">
                <a:moveTo>
                  <a:pt x="0" y="0"/>
                </a:moveTo>
                <a:lnTo>
                  <a:pt x="18288000" y="0"/>
                </a:lnTo>
                <a:lnTo>
                  <a:pt x="18288000" y="3082120"/>
                </a:lnTo>
                <a:lnTo>
                  <a:pt x="0" y="3082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4521" b="-13080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418</Words>
  <Application>Microsoft Office PowerPoint</Application>
  <PresentationFormat>مخصص</PresentationFormat>
  <Paragraphs>50</Paragraphs>
  <Slides>18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18</vt:i4>
      </vt:variant>
    </vt:vector>
  </HeadingPairs>
  <TitlesOfParts>
    <vt:vector size="24" baseType="lpstr">
      <vt:lpstr>Telegraf</vt:lpstr>
      <vt:lpstr>Arimo</vt:lpstr>
      <vt:lpstr>Telegraf Bold</vt:lpstr>
      <vt:lpstr>Calibri</vt:lpstr>
      <vt:lpstr>Arial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Maltepe University Faculty of Engineering and Natural Sciences Software Engineering Department Project Name: EduPredi Student Name: Meaad Farag Bayuosef Project Advisor: Dr. Kayhan ERCİYEŞ</dc:title>
  <cp:lastModifiedBy>Meaad Farag Awadh BA YOUSEF</cp:lastModifiedBy>
  <cp:revision>5</cp:revision>
  <dcterms:created xsi:type="dcterms:W3CDTF">2006-08-16T00:00:00Z</dcterms:created>
  <dcterms:modified xsi:type="dcterms:W3CDTF">2025-11-16T23:22:24Z</dcterms:modified>
  <dc:identifier>DAGHTuUXwX4</dc:identifier>
</cp:coreProperties>
</file>